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48" r:id="rId5"/>
  </p:sldMasterIdLst>
  <p:notesMasterIdLst>
    <p:notesMasterId r:id="rId16"/>
  </p:notesMasterIdLst>
  <p:sldIdLst>
    <p:sldId id="258" r:id="rId6"/>
    <p:sldId id="257" r:id="rId7"/>
    <p:sldId id="276" r:id="rId8"/>
    <p:sldId id="275" r:id="rId9"/>
    <p:sldId id="260" r:id="rId10"/>
    <p:sldId id="270" r:id="rId11"/>
    <p:sldId id="271" r:id="rId12"/>
    <p:sldId id="272" r:id="rId13"/>
    <p:sldId id="274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D35E1-D4E8-4D8F-8CDE-178C35CAFAE8}" v="3" dt="2023-09-25T08:59:38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CB16F-7CC8-46A6-81C5-6BC735F7B37B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8BC9-680A-4A99-9BAE-C16776A5B1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80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7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E498F2B3-5F23-4D85-B0F7-4FB40FF35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CD14F43-E751-4E68-BC2B-296A229B2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55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25-9-2023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3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6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26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7" r:id="rId2"/>
    <p:sldLayoutId id="2147483676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leefbarometer.nl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://www.buurtmonitor.nl/" TargetMode="Externa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maatwerk/2019/28/prettig-wonen-in-den-haag-2015-201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01FD1-C035-477C-A712-EBEDA15B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Welkom bij Stad en Wijk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2FDD5C-829F-428F-9920-23D9F3F5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86" y="1846053"/>
            <a:ext cx="8522503" cy="45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dankt voor jullie aandacht. Zijn er nog vragen? - fist pump baby | Meme  Generator">
            <a:extLst>
              <a:ext uri="{FF2B5EF4-FFF2-40B4-BE49-F238E27FC236}">
                <a16:creationId xmlns:a16="http://schemas.microsoft.com/office/drawing/2014/main" id="{2A278291-CB6D-4510-B3C0-A228261F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22" y="1367996"/>
            <a:ext cx="6000108" cy="39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Mijn Leefomgeving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Expertles</a:t>
            </a:r>
            <a:r>
              <a:rPr 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Stad en wijk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7189982" y="2281119"/>
            <a:ext cx="400968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 in deze les: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SWOT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7402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2"/>
                          </a:solidFill>
                        </a:rPr>
                        <a:t>Week 1</a:t>
                      </a:r>
                      <a:endParaRPr lang="nl-NL" sz="12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2"/>
                          </a:solidFill>
                        </a:rPr>
                        <a:t>Week 2</a:t>
                      </a:r>
                      <a:endParaRPr lang="nl-NL" sz="12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6180942" y="2080101"/>
            <a:ext cx="836782" cy="700279"/>
          </a:xfrm>
          <a:prstGeom prst="rect">
            <a:avLst/>
          </a:prstGeom>
        </p:spPr>
      </p:pic>
      <p:pic>
        <p:nvPicPr>
          <p:cNvPr id="12" name="Graphic 11" descr="Agenda silhouet">
            <a:extLst>
              <a:ext uri="{FF2B5EF4-FFF2-40B4-BE49-F238E27FC236}">
                <a16:creationId xmlns:a16="http://schemas.microsoft.com/office/drawing/2014/main" id="{2A02EC8A-F297-4241-92B5-1BC63B118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42" y="4622465"/>
            <a:ext cx="914400" cy="914400"/>
          </a:xfrm>
          <a:prstGeom prst="rect">
            <a:avLst/>
          </a:prstGeom>
        </p:spPr>
      </p:pic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BC3B0B6C-7490-49B6-9060-444D61A2630D}"/>
              </a:ext>
            </a:extLst>
          </p:cNvPr>
          <p:cNvSpPr txBox="1">
            <a:spLocks/>
          </p:cNvSpPr>
          <p:nvPr/>
        </p:nvSpPr>
        <p:spPr bwMode="auto">
          <a:xfrm>
            <a:off x="1647582" y="3391434"/>
            <a:ext cx="3902710" cy="20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 datum</a:t>
            </a:r>
          </a:p>
          <a:p>
            <a:pPr marL="0" indent="0" defTabSz="914400">
              <a:buNone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cs typeface="Arial"/>
              </a:rPr>
              <a:t>Les 4 van maandag 25 </a:t>
            </a:r>
            <a:r>
              <a:rPr kumimoji="0" lang="nl-NL" sz="1800" i="0" u="none" strike="noStrike" kern="1200" cap="none" spc="0" normalizeH="0" baseline="0" noProof="0" dirty="0" err="1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cs typeface="Arial"/>
              </a:rPr>
              <a:t>septe</a:t>
            </a:r>
            <a:r>
              <a:rPr lang="nl-NL" sz="1800" dirty="0" err="1">
                <a:solidFill>
                  <a:srgbClr val="000644"/>
                </a:solidFill>
                <a:latin typeface="Arial"/>
                <a:cs typeface="Arial"/>
              </a:rPr>
              <a:t>mber</a:t>
            </a:r>
            <a:r>
              <a:rPr lang="nl-NL" sz="1800" dirty="0">
                <a:solidFill>
                  <a:srgbClr val="000644"/>
                </a:solidFill>
                <a:latin typeface="Arial"/>
                <a:cs typeface="Arial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Graphic 14" descr="Klaslokaal met effen opvulling">
            <a:extLst>
              <a:ext uri="{FF2B5EF4-FFF2-40B4-BE49-F238E27FC236}">
                <a16:creationId xmlns:a16="http://schemas.microsoft.com/office/drawing/2014/main" id="{D406E31E-B8E8-4C03-909F-1F5199DD0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142" y="1880702"/>
            <a:ext cx="914400" cy="914400"/>
          </a:xfrm>
          <a:prstGeom prst="rect">
            <a:avLst/>
          </a:prstGeom>
        </p:spPr>
      </p:pic>
      <p:sp>
        <p:nvSpPr>
          <p:cNvPr id="16" name="Tijdelijke aanduiding voor inhoud 5">
            <a:extLst>
              <a:ext uri="{FF2B5EF4-FFF2-40B4-BE49-F238E27FC236}">
                <a16:creationId xmlns:a16="http://schemas.microsoft.com/office/drawing/2014/main" id="{24004357-24FE-4167-B53C-9F42B4C70B3D}"/>
              </a:ext>
            </a:extLst>
          </p:cNvPr>
          <p:cNvSpPr txBox="1">
            <a:spLocks/>
          </p:cNvSpPr>
          <p:nvPr/>
        </p:nvSpPr>
        <p:spPr bwMode="auto">
          <a:xfrm>
            <a:off x="1729105" y="1921944"/>
            <a:ext cx="3902710" cy="10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Leerjaar 1</a:t>
            </a:r>
          </a:p>
        </p:txBody>
      </p:sp>
      <p:pic>
        <p:nvPicPr>
          <p:cNvPr id="18" name="Graphic 17" descr="Badge: 1 silhouet">
            <a:extLst>
              <a:ext uri="{FF2B5EF4-FFF2-40B4-BE49-F238E27FC236}">
                <a16:creationId xmlns:a16="http://schemas.microsoft.com/office/drawing/2014/main" id="{F0B35AF7-38C8-44C9-B9B5-71C955DC5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142" y="3297520"/>
            <a:ext cx="914400" cy="914400"/>
          </a:xfrm>
          <a:prstGeom prst="rect">
            <a:avLst/>
          </a:prstGeom>
        </p:spPr>
      </p:pic>
      <p:sp>
        <p:nvSpPr>
          <p:cNvPr id="19" name="Tijdelijke aanduiding voor inhoud 5">
            <a:extLst>
              <a:ext uri="{FF2B5EF4-FFF2-40B4-BE49-F238E27FC236}">
                <a16:creationId xmlns:a16="http://schemas.microsoft.com/office/drawing/2014/main" id="{DD358EE9-0D6B-4D22-ACF3-8516B8A51C58}"/>
              </a:ext>
            </a:extLst>
          </p:cNvPr>
          <p:cNvSpPr txBox="1">
            <a:spLocks/>
          </p:cNvSpPr>
          <p:nvPr/>
        </p:nvSpPr>
        <p:spPr bwMode="auto">
          <a:xfrm>
            <a:off x="1729105" y="4692030"/>
            <a:ext cx="3902710" cy="10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300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28F6BA3C-9B25-405F-B249-C6787B66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80" y="1895136"/>
            <a:ext cx="4586840" cy="192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FF2F0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verslag waarin je de kwaliteit van de fysieke leefomgeving van je wijk in beeld brengt, met daarin: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srgbClr val="FF0000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Een beschrijving  en een kaartje van je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srgbClr val="FF0000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Belangrijke ontwikkelingen in de wijk/buurt. 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srgbClr val="FF0000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Het verzameloverzicht uit het schouwboekje.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srgbClr val="FF0000"/>
                </a:solidFill>
                <a:latin typeface="+mn-lt"/>
                <a:ea typeface="Calibri" pitchFamily="34" charset="0"/>
                <a:cs typeface="Arial"/>
              </a:rPr>
              <a:t>10 foto’s van onderdelen uit de wijkschouw. </a:t>
            </a:r>
            <a:endParaRPr lang="nl-NL" sz="1200" dirty="0">
              <a:solidFill>
                <a:srgbClr val="FF0000"/>
              </a:solidFill>
              <a:latin typeface="+mn-lt"/>
              <a:ea typeface="Calibri" pitchFamily="34" charset="0"/>
              <a:cs typeface="Arial" panose="020B0604020202020204" pitchFamily="34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b="1" dirty="0">
                <a:solidFill>
                  <a:srgbClr val="92D050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SWOT-analyse van de fysieke kenmerken van jouw wijk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Lijst van maatregelen om je wijk te verbeteren.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Bronvermelding.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A1E662C2-3279-42A9-8DD7-117EC9EF9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04" y="3892849"/>
            <a:ext cx="4586840" cy="2477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tabLst/>
            </a:pPr>
            <a:r>
              <a:rPr lang="nl-NL" sz="1100" b="1" dirty="0" err="1">
                <a:solidFill>
                  <a:srgbClr val="FF2F00"/>
                </a:solidFill>
                <a:ea typeface="Calibri" pitchFamily="34" charset="0"/>
                <a:cs typeface="Arial" charset="0"/>
              </a:rPr>
              <a:t>Leerpad</a:t>
            </a:r>
            <a:r>
              <a:rPr lang="nl-NL" sz="1100" b="1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		         	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kaart van je wijk en doe </a:t>
            </a:r>
            <a:r>
              <a:rPr lang="nl-NL" sz="1200" dirty="0" err="1">
                <a:latin typeface="+mn-lt"/>
                <a:ea typeface="Calibri" pitchFamily="34" charset="0"/>
                <a:cs typeface="Arial" panose="020B0604020202020204" pitchFamily="34" charset="0"/>
              </a:rPr>
              <a:t>deskresarch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 naar de ontwikkelingen in je wijk in de afgelopen jaren.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Ga op wijkschouw in je wijk. Neem de kaart, telefoon en het schouwboekje mee.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/>
              </a:rPr>
              <a:t>Zoek 5 plekken die je beoordeelt met behulp van het schouwboekje.  Geef deze plekken aan op je kaart. 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/>
              </a:rPr>
              <a:t>Maak in totaal 10 foto’s. Geef aan waar de foto’s gemaakt zijn in de overzichtskaart.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/>
              </a:rPr>
              <a:t>Vul het verzameloverzicht in.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SWOT-analyse van de fysieke kenmerken van je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lijst van maatregelen die de leefbaarheid in jouw wijk zouden vergroten.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9C31F5D-3EAD-4EFE-9211-94908843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41" y="3411460"/>
            <a:ext cx="4552379" cy="123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100" b="1" dirty="0">
                <a:solidFill>
                  <a:srgbClr val="FF2F00"/>
                </a:solidFill>
              </a:rPr>
              <a:t>Bronnen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hlinkClick r:id="rId3"/>
              </a:rPr>
              <a:t>www.leefbarometer.nl</a:t>
            </a:r>
            <a:endParaRPr lang="nl-NL" sz="1100" dirty="0">
              <a:solidFill>
                <a:prstClr val="black"/>
              </a:solidFill>
            </a:endParaRP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hlinkClick r:id="rId4"/>
              </a:rPr>
              <a:t>http://www.buurtmonitor.nl/</a:t>
            </a:r>
            <a:endParaRPr lang="nl-NL" sz="1100" dirty="0">
              <a:solidFill>
                <a:prstClr val="black"/>
              </a:solidFill>
            </a:endParaRP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Zoektermen: kwaliteitscatalogus, wijkschouw, fysieke en sociale kwaliteit, draagvlak, leefbaarheid, wijkmanagement, kwaliteit van de leefomgeving, woonomgeving.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6F48DCF-595A-4BCA-BC9F-708C8545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41" y="2856938"/>
            <a:ext cx="4552379" cy="44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100" b="1" dirty="0">
                <a:solidFill>
                  <a:srgbClr val="FF2F00"/>
                </a:solidFill>
              </a:rPr>
              <a:t>Bijeenkomsten </a:t>
            </a:r>
          </a:p>
          <a:p>
            <a:pPr marL="0" indent="-1714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Lessen Stad en wijk 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D0CDA07E-4529-4BD5-8EA0-677AC63CA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43" y="868892"/>
            <a:ext cx="4552379" cy="1369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FF2F0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groepje feedback friends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lang="nl-NL" sz="12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9-10-2023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Feedback friends</a:t>
            </a:r>
            <a:r>
              <a:rPr lang="nl-NL" sz="1200">
                <a:latin typeface="+mj-lt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nl-NL" sz="1200" b="1" i="1">
                <a:latin typeface="+mj-lt"/>
                <a:ea typeface="Calibri" pitchFamily="34" charset="0"/>
                <a:cs typeface="Arial" panose="020B0604020202020204" pitchFamily="34" charset="0"/>
              </a:rPr>
              <a:t>23-10-2023</a:t>
            </a:r>
            <a:endParaRPr lang="nl-NL" sz="1200" b="1" i="1" dirty="0">
              <a:latin typeface="+mj-lt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2191CA-D16F-419A-AE08-E79F67CE8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67" y="1957196"/>
            <a:ext cx="263290" cy="32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3DD174-0D9D-4F07-97DD-38695F950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2" y="4057170"/>
            <a:ext cx="266283" cy="41630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274754A-8DB2-4499-97E1-BBEB70D76C7F}"/>
              </a:ext>
            </a:extLst>
          </p:cNvPr>
          <p:cNvSpPr txBox="1"/>
          <p:nvPr/>
        </p:nvSpPr>
        <p:spPr>
          <a:xfrm>
            <a:off x="8003835" y="369335"/>
            <a:ext cx="410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is een wijk leefbaar?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C3A216-E40E-427A-A5A5-FBDE7E1AE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418" y="4751095"/>
            <a:ext cx="2572735" cy="156071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088D057-99F4-4D3B-A556-A2562A78FACB}"/>
              </a:ext>
            </a:extLst>
          </p:cNvPr>
          <p:cNvSpPr txBox="1"/>
          <p:nvPr/>
        </p:nvSpPr>
        <p:spPr>
          <a:xfrm>
            <a:off x="995004" y="138502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2324 </a:t>
            </a:r>
            <a:r>
              <a:rPr lang="nl-NL" sz="2400">
                <a:solidFill>
                  <a:prstClr val="black"/>
                </a:solidFill>
                <a:latin typeface="Arial" charset="0"/>
                <a:cs typeface="Arial" charset="0"/>
              </a:rPr>
              <a:t>MLO TP </a:t>
            </a: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1 Mijn wijk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DEB9258-0FDF-4D2D-A268-1D8DEB4B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04" y="786272"/>
            <a:ext cx="4586841" cy="100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FF2F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kunt een wijkschouw maken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kunt een SWOT-analyse van een wijk maken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kunt kenmerken van een wijk analyseren en verbetervoorstellen doen om de leefbaarheid te vergroten. 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A54A59D-20C9-40C0-B8C0-A7B5078D65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05" r="10840"/>
          <a:stretch/>
        </p:blipFill>
        <p:spPr>
          <a:xfrm>
            <a:off x="621445" y="781285"/>
            <a:ext cx="299335" cy="4124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7CAA81A-091F-4F58-938A-12FD49C50A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606" y="868892"/>
            <a:ext cx="385812" cy="26305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EBCA26C-BB86-447A-8A29-26725E2510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5930606" y="2734759"/>
            <a:ext cx="350275" cy="33869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501C6E1-C974-49AF-BD85-7BA53DFABA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7193" y="3493299"/>
            <a:ext cx="299225" cy="2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C443A11-4909-FAD1-F276-9D456FB15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76571"/>
              </p:ext>
            </p:extLst>
          </p:nvPr>
        </p:nvGraphicFramePr>
        <p:xfrm>
          <a:off x="1093381" y="978180"/>
          <a:ext cx="10005237" cy="5350491"/>
        </p:xfrm>
        <a:graphic>
          <a:graphicData uri="http://schemas.openxmlformats.org/drawingml/2006/table">
            <a:tbl>
              <a:tblPr firstRow="1" firstCol="1" bandRow="1"/>
              <a:tblGrid>
                <a:gridCol w="2983952">
                  <a:extLst>
                    <a:ext uri="{9D8B030D-6E8A-4147-A177-3AD203B41FA5}">
                      <a16:colId xmlns:a16="http://schemas.microsoft.com/office/drawing/2014/main" val="3741167189"/>
                    </a:ext>
                  </a:extLst>
                </a:gridCol>
                <a:gridCol w="5421086">
                  <a:extLst>
                    <a:ext uri="{9D8B030D-6E8A-4147-A177-3AD203B41FA5}">
                      <a16:colId xmlns:a16="http://schemas.microsoft.com/office/drawing/2014/main" val="1268158956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678117044"/>
                    </a:ext>
                  </a:extLst>
                </a:gridCol>
              </a:tblGrid>
              <a:tr h="238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je verslag: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Stappen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11112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Een beschrijving van je wijk.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Geef een korte beschrijving van je wijk zodat een buitenstaander een idee heeft.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les 2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76258"/>
                  </a:ext>
                </a:extLst>
              </a:tr>
              <a:tr h="275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Een kaartje van je wijk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Maak bv. via Google Earth een kaartje van je wijk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les 2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25360"/>
                  </a:ext>
                </a:extLst>
              </a:tr>
              <a:tr h="557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Belangrijke ontwikkelingen in de wijk/buurt. 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 deskresearch naar de ontwikkelingen in je wijk in de afgelopen jaren en eventuele toekomstplannen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les 2 en 3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379459"/>
                  </a:ext>
                </a:extLst>
              </a:tr>
              <a:tr h="57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De Wijkschouw doen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onderzoekt 5 plekken aan de hand van het Wijkschouwboekje. Vul het boekje goed in &gt; boekje hoef je niet in te leveren! 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les 2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678346"/>
                  </a:ext>
                </a:extLst>
              </a:tr>
              <a:tr h="557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10 foto’s van onderdelen uit de wijkschouw. 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Maak tijdens je wijkschouw van de 5 plekken die je onderzoekt, 10 foto’s. Die komen in het verslag. Zet op het kaartje (punt 2) waar je de foto’s gemaakt hebt.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les 2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17133"/>
                  </a:ext>
                </a:extLst>
              </a:tr>
              <a:tr h="84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Informatie voor in het verslag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 ook het verzameloverzicht in; dit komt ook in je verslag.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Voor je verslag beschrijf je de belangrijkste uitkomsten van je onderzoek per plek.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les 2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88456"/>
                  </a:ext>
                </a:extLst>
              </a:tr>
              <a:tr h="557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SWOT-analyse van de fysieke kenmerken van jouw wijk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 alle informatie over je wijkbeschrijving, de Wijkschouw en een objectieve leef-meter, maak je een SWOT-analyse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les 4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587650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Lijst van maatregelen om je wijk te verbeteren.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beschrijft een aantal ideeën waardoor je leefbaarheid van je wijk beter zou kunnen worden.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les 5 en 6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760993"/>
                  </a:ext>
                </a:extLst>
              </a:tr>
              <a:tr h="275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Bronvermelding.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Welke bronnen heb je gebruikt: beschrijf die ook. 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les 5 en 6</a:t>
                      </a:r>
                    </a:p>
                  </a:txBody>
                  <a:tcPr marL="49377" marR="4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46873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C40E37D6-6DE9-4AD3-5A04-2E3B2F205C8E}"/>
              </a:ext>
            </a:extLst>
          </p:cNvPr>
          <p:cNvSpPr txBox="1"/>
          <p:nvPr/>
        </p:nvSpPr>
        <p:spPr>
          <a:xfrm>
            <a:off x="1093381" y="393405"/>
            <a:ext cx="563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/>
              <a:t>Stappen voor LA Mijn Wijk: 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3B94124-A231-8821-2CBC-C69911BD36DD}"/>
              </a:ext>
            </a:extLst>
          </p:cNvPr>
          <p:cNvSpPr/>
          <p:nvPr/>
        </p:nvSpPr>
        <p:spPr>
          <a:xfrm>
            <a:off x="5178055" y="393405"/>
            <a:ext cx="5454502" cy="14445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Wat moet er in staan: waar ligt de wijk, wanneer gebouwd, voor wie, voorzieningen, aantal bewoners, sfeer in de wijk, speciale dingen.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5F0ED09-8F01-4FA8-92DA-465C81C41B56}"/>
              </a:ext>
            </a:extLst>
          </p:cNvPr>
          <p:cNvSpPr/>
          <p:nvPr/>
        </p:nvSpPr>
        <p:spPr>
          <a:xfrm>
            <a:off x="6547882" y="1867719"/>
            <a:ext cx="4084675" cy="9994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Denk aan sloop, nieuwbouw, nieuwe school, aanleg nieuw park? </a:t>
            </a:r>
          </a:p>
        </p:txBody>
      </p:sp>
    </p:spTree>
    <p:extLst>
      <p:ext uri="{BB962C8B-B14F-4D97-AF65-F5344CB8AC3E}">
        <p14:creationId xmlns:p14="http://schemas.microsoft.com/office/powerpoint/2010/main" val="31594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44B56-9960-4C5B-AC53-D9B009F8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r>
              <a:rPr lang="nl-NL" sz="4000" b="1" dirty="0">
                <a:solidFill>
                  <a:schemeClr val="accent1"/>
                </a:solidFill>
              </a:rPr>
              <a:t>Wat hebben we al gedaan</a:t>
            </a:r>
            <a:r>
              <a:rPr lang="nl-NL" dirty="0">
                <a:solidFill>
                  <a:schemeClr val="accent1"/>
                </a:solidFill>
              </a:rPr>
              <a:t>: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E0E2BD-10CB-4D99-BF2A-F0EC55B30D8E}"/>
              </a:ext>
            </a:extLst>
          </p:cNvPr>
          <p:cNvSpPr txBox="1"/>
          <p:nvPr/>
        </p:nvSpPr>
        <p:spPr>
          <a:xfrm>
            <a:off x="838200" y="1274957"/>
            <a:ext cx="46329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Wijkschouw  gedaan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Begonnen aan TP 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 en wijk </a:t>
            </a:r>
          </a:p>
          <a:p>
            <a:pPr lvl="0">
              <a:lnSpc>
                <a:spcPct val="107000"/>
              </a:lnSpc>
            </a:pPr>
            <a:endParaRPr lang="nl-NL" sz="2400" b="1" dirty="0">
              <a:solidFill>
                <a:schemeClr val="accent6"/>
              </a:solidFill>
            </a:endParaRPr>
          </a:p>
          <a:p>
            <a:pPr lvl="0">
              <a:lnSpc>
                <a:spcPct val="107000"/>
              </a:lnSpc>
            </a:pPr>
            <a:r>
              <a:rPr lang="nl-NL" sz="2400" b="1" dirty="0">
                <a:solidFill>
                  <a:schemeClr val="accent1"/>
                </a:solidFill>
              </a:rPr>
              <a:t>Wat gaan we doen: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versie 1 van de SWOT 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maken aan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hand van je Wijkschouw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van de site als Lemon of 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Leefbarometer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toevoegen: dit is versie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ADA4226-8AA3-4BDB-9114-EC794628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92" y="1452563"/>
            <a:ext cx="5588108" cy="31499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7FA7DC7-B8A8-433A-98CE-7FB007B6A8F7}"/>
              </a:ext>
            </a:extLst>
          </p:cNvPr>
          <p:cNvSpPr txBox="1"/>
          <p:nvPr/>
        </p:nvSpPr>
        <p:spPr>
          <a:xfrm>
            <a:off x="651164" y="5621666"/>
            <a:ext cx="88344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https://www.cbs.nl/nl-nl/maatwerk/2019/28/prettig-wonen-in-den-haag-2015-2017</a:t>
            </a:r>
            <a:endParaRPr lang="nl-NL" dirty="0"/>
          </a:p>
          <a:p>
            <a:endParaRPr lang="nl-NL" dirty="0"/>
          </a:p>
          <a:p>
            <a:r>
              <a:rPr lang="nl-NL" dirty="0"/>
              <a:t>Filmpje van CBS over onderzoek, analyse en verbeteringen </a:t>
            </a:r>
            <a:r>
              <a:rPr lang="nl-NL" dirty="0" err="1"/>
              <a:t>ikv</a:t>
            </a:r>
            <a:r>
              <a:rPr lang="nl-NL" dirty="0"/>
              <a:t> leefbaarheid. </a:t>
            </a:r>
          </a:p>
        </p:txBody>
      </p:sp>
    </p:spTree>
    <p:extLst>
      <p:ext uri="{BB962C8B-B14F-4D97-AF65-F5344CB8AC3E}">
        <p14:creationId xmlns:p14="http://schemas.microsoft.com/office/powerpoint/2010/main" val="18375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685800"/>
            <a:ext cx="5486400" cy="5486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0" y="2925143"/>
            <a:ext cx="6016821" cy="1229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97"/>
              </a:lnSpc>
              <a:spcBef>
                <a:spcPct val="0"/>
              </a:spcBef>
            </a:pPr>
            <a:r>
              <a:rPr lang="en-US" sz="5746">
                <a:solidFill>
                  <a:srgbClr val="9DB7BE"/>
                </a:solidFill>
                <a:latin typeface="Rubik One Bold"/>
              </a:rPr>
              <a:t>Data-analyse methode</a:t>
            </a:r>
          </a:p>
        </p:txBody>
      </p:sp>
    </p:spTree>
    <p:extLst>
      <p:ext uri="{BB962C8B-B14F-4D97-AF65-F5344CB8AC3E}">
        <p14:creationId xmlns:p14="http://schemas.microsoft.com/office/powerpoint/2010/main" val="219019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685800"/>
            <a:ext cx="5486400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714" t="5877" r="70095" b="63228"/>
          <a:stretch>
            <a:fillRect/>
          </a:stretch>
        </p:blipFill>
        <p:spPr>
          <a:xfrm>
            <a:off x="6422206" y="1284033"/>
            <a:ext cx="913632" cy="1120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66623" t="5451" r="6406" b="60968"/>
          <a:stretch>
            <a:fillRect/>
          </a:stretch>
        </p:blipFill>
        <p:spPr>
          <a:xfrm>
            <a:off x="6422206" y="2404526"/>
            <a:ext cx="913632" cy="11375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6615" t="66357" r="72802" b="7539"/>
          <a:stretch>
            <a:fillRect/>
          </a:stretch>
        </p:blipFill>
        <p:spPr>
          <a:xfrm>
            <a:off x="6422206" y="3447874"/>
            <a:ext cx="913632" cy="11587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70045" t="68124" r="6564" b="7108"/>
          <a:stretch>
            <a:fillRect/>
          </a:stretch>
        </p:blipFill>
        <p:spPr>
          <a:xfrm>
            <a:off x="6422206" y="4606593"/>
            <a:ext cx="913632" cy="9673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74394" y="1653779"/>
            <a:ext cx="3089341" cy="342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Strenghts - Sterke punten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3489" y="2782814"/>
            <a:ext cx="3561827" cy="342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Weaknesses - Zwakke punten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83488" y="3836733"/>
            <a:ext cx="2750325" cy="342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Opportunity's - Kansen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83488" y="4890833"/>
            <a:ext cx="2750325" cy="342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Threats - Bedreigingen </a:t>
            </a:r>
          </a:p>
        </p:txBody>
      </p:sp>
    </p:spTree>
    <p:extLst>
      <p:ext uri="{BB962C8B-B14F-4D97-AF65-F5344CB8AC3E}">
        <p14:creationId xmlns:p14="http://schemas.microsoft.com/office/powerpoint/2010/main" val="382555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4954" y="0"/>
            <a:ext cx="9362092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3348703"/>
            <a:ext cx="4681046" cy="35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833" y="361654"/>
            <a:ext cx="11493795" cy="626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400"/>
              </a:lnSpc>
            </a:pPr>
            <a:r>
              <a:rPr lang="nl-NL" sz="3200" b="1" dirty="0">
                <a:solidFill>
                  <a:schemeClr val="accent1"/>
                </a:solidFill>
                <a:latin typeface="Open Sans Extra Bold"/>
              </a:rPr>
              <a:t>Werken aan je eigen wijk/buurt SWOT-analyse!</a:t>
            </a:r>
          </a:p>
          <a:p>
            <a:pPr algn="ctr">
              <a:lnSpc>
                <a:spcPts val="8400"/>
              </a:lnSpc>
            </a:pPr>
            <a:r>
              <a:rPr lang="nl-NL" sz="3200" dirty="0">
                <a:solidFill>
                  <a:srgbClr val="404040"/>
                </a:solidFill>
                <a:latin typeface="Open Sans Extra Bold"/>
              </a:rPr>
              <a:t>Maak een simpel schema met de vier vakken van de SWOT.</a:t>
            </a:r>
          </a:p>
          <a:p>
            <a:pPr algn="ctr">
              <a:lnSpc>
                <a:spcPts val="8400"/>
              </a:lnSpc>
            </a:pPr>
            <a:r>
              <a:rPr lang="nl-NL" sz="2400" dirty="0">
                <a:solidFill>
                  <a:srgbClr val="404040"/>
                </a:solidFill>
                <a:latin typeface="Open Sans Extra Bold"/>
              </a:rPr>
              <a:t>1. vul je onderzoeksuitkomsten uit de wijkschouw in.</a:t>
            </a:r>
          </a:p>
          <a:p>
            <a:pPr algn="ctr">
              <a:lnSpc>
                <a:spcPts val="8400"/>
              </a:lnSpc>
            </a:pPr>
            <a:r>
              <a:rPr lang="nl-NL" sz="2400" dirty="0">
                <a:solidFill>
                  <a:srgbClr val="404040"/>
                </a:solidFill>
                <a:latin typeface="Open Sans Extra Bold"/>
              </a:rPr>
              <a:t>2. vul belangrijke uitkomsten uit de </a:t>
            </a:r>
            <a:r>
              <a:rPr lang="nl-NL" sz="2400" dirty="0" err="1">
                <a:solidFill>
                  <a:srgbClr val="404040"/>
                </a:solidFill>
                <a:latin typeface="Open Sans Extra Bold"/>
              </a:rPr>
              <a:t>Leefbarometer</a:t>
            </a:r>
            <a:r>
              <a:rPr lang="nl-NL" sz="2400" dirty="0">
                <a:solidFill>
                  <a:srgbClr val="404040"/>
                </a:solidFill>
                <a:latin typeface="Open Sans Extra Bold"/>
              </a:rPr>
              <a:t> of Lemonmeter in. </a:t>
            </a:r>
          </a:p>
          <a:p>
            <a:pPr algn="ctr">
              <a:lnSpc>
                <a:spcPts val="8400"/>
              </a:lnSpc>
            </a:pPr>
            <a:r>
              <a:rPr lang="nl-NL" sz="2400" dirty="0">
                <a:solidFill>
                  <a:srgbClr val="404040"/>
                </a:solidFill>
                <a:latin typeface="Open Sans Extra Bold"/>
              </a:rPr>
              <a:t>3. Zet het in je TP op de juiste plaats. </a:t>
            </a:r>
          </a:p>
          <a:p>
            <a:pPr algn="ctr">
              <a:lnSpc>
                <a:spcPts val="8400"/>
              </a:lnSpc>
            </a:pPr>
            <a:r>
              <a:rPr lang="nl-NL" sz="1800" dirty="0">
                <a:solidFill>
                  <a:srgbClr val="404040"/>
                </a:solidFill>
                <a:latin typeface="Open Sans Extra Bold"/>
              </a:rPr>
              <a:t>Heb je nog tijd over dan werk je door aan de overige onderdelen van het TP </a:t>
            </a:r>
            <a:r>
              <a:rPr lang="nl-NL" sz="1800" dirty="0">
                <a:solidFill>
                  <a:srgbClr val="404040"/>
                </a:solidFill>
                <a:latin typeface="Open Sans Extra Bold"/>
                <a:sym typeface="Wingdings" panose="05000000000000000000" pitchFamily="2" charset="2"/>
              </a:rPr>
              <a:t> </a:t>
            </a:r>
            <a:endParaRPr lang="nl-NL" sz="1800" dirty="0">
              <a:solidFill>
                <a:srgbClr val="404040"/>
              </a:solidFill>
              <a:latin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85735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2" ma:contentTypeDescription="Een nieuw document maken." ma:contentTypeScope="" ma:versionID="9e02e3fd25824fd9daf9b55831530f5c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f0a31d64886d562bfcdb13910e69c393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9C027-9F07-4BE5-8EE3-DEA26EB025D2}">
  <ds:schemaRefs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58F5E3F3-70FC-4507-92BB-35E90F08D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B2A96-E1FB-4AF0-ABDB-730FF2260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849</Words>
  <Application>Microsoft Office PowerPoint</Application>
  <PresentationFormat>Breedbeeld</PresentationFormat>
  <Paragraphs>114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Extra Bold</vt:lpstr>
      <vt:lpstr>Rubik One Bold</vt:lpstr>
      <vt:lpstr>Wingdings</vt:lpstr>
      <vt:lpstr>Office Theme</vt:lpstr>
      <vt:lpstr>Kantoorthema</vt:lpstr>
      <vt:lpstr>Welkom bij Stad en Wijk </vt:lpstr>
      <vt:lpstr>PowerPoint-presentatie</vt:lpstr>
      <vt:lpstr>PowerPoint-presentatie</vt:lpstr>
      <vt:lpstr>PowerPoint-presentatie</vt:lpstr>
      <vt:lpstr>Wat hebben we al gedaan: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Pascalle Cup</cp:lastModifiedBy>
  <cp:revision>3</cp:revision>
  <dcterms:created xsi:type="dcterms:W3CDTF">2021-09-30T17:59:47Z</dcterms:created>
  <dcterms:modified xsi:type="dcterms:W3CDTF">2023-09-25T09:00:19Z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